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1b7f2c8d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1b7f2c8d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1b7f2c8d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1b7f2c8d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51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1b7f2c8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1b7f2c8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b7f2c8d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1b7f2c8d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1b7f2c8d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1b7f2c8d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b7f2c8d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b7f2c8d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b7f2c8d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1b7f2c8d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1b7f2c8d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1b7f2c8d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b7f2c8d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b7f2c8d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1b7f2c8d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1b7f2c8d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AE1C1-2177-41BD-A0B3-CD100B173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4B916-650C-4635-B64F-E12927246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25B6D-C26D-4D97-89F8-FB16002A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1028-AB83-4862-A9AC-F185625898B1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3F952-3B84-4677-B6C6-7B6C3F03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A73A-B859-4498-AF58-250327F5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34481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226B-DB5F-44F1-95D4-6E3C0EAE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10534-8927-46C0-B6D8-159772355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2397D-274A-4511-92B4-EDB143B2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1028-AB83-4862-A9AC-F185625898B1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C7CD4-CA7B-44F6-80CF-040DBF87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BDF56-097C-4E08-A7E9-71D7ECD6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48875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4630CC-4F45-4A6C-9171-E3C77373C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B356E-BE21-4860-8E22-A34365DED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E3839-B119-4F6B-A0D3-F1EA673A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1028-AB83-4862-A9AC-F185625898B1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A202B-7296-4245-A200-22FE3541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AD259-32C4-4AC1-B19A-964B54B8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67028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2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F156-F52F-48F2-AF37-2A4C3509C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6F8A-901E-456B-9C77-B6983817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50852-CD71-4BA5-A650-9A5979BA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1028-AB83-4862-A9AC-F185625898B1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17187-A9C5-436E-8833-A7584937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39918-A0A1-4C61-9845-0362701E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49165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92262-4B94-4BB4-843F-82291878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F197B-0434-426F-A84D-D7CE4CFF0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EB17E-CFD4-400D-B8E6-1C979022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1028-AB83-4862-A9AC-F185625898B1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DFEA-E7C7-4F29-9595-56C3AD03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67AB4-F39B-4DC5-B21B-6F2F6396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93199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7526-2415-402C-A916-F7302B60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F9EB4-A4D3-414D-A00B-9E4D5E6A8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F687-C1E3-498D-A706-E0B31A049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8A853-454E-498F-A862-69CF7AB3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1028-AB83-4862-A9AC-F185625898B1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D6BC7-535F-4029-B4F5-B8F071B8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B0F23-ABF6-4DCC-BFB3-AF5095CF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11161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0F20-2610-4F5C-AD88-C0874A91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EFD33-00A2-424A-AB69-0A88EE0FD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B0D49-1BE7-44BB-BA35-5904019D7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B6ABD-EA97-427D-87E1-8F6991740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FD5114-C201-4E4A-B5DC-CEE4A7F97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1EE01-173D-4BBA-A61B-59514662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1028-AB83-4862-A9AC-F185625898B1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61662-52BC-4FA8-82C9-D1AC3497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C7E2FF-67E9-4E42-86B5-3CF02DA0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66164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1C00-92EE-471E-8CC2-049AE492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1FCFC-E82B-46E7-B240-02113579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1028-AB83-4862-A9AC-F185625898B1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F0F96-782D-470F-A33F-E35EE6B8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4C935-BE6F-4C38-B648-DA822EB1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97648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52B22-4F34-4135-9E33-EFE328B2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1028-AB83-4862-A9AC-F185625898B1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D5F072-B2BA-4537-91DA-1D5A7071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BD4C-E36A-4F73-B28A-095C520D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63597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8F9F-DC44-4526-8BF5-B5AB60D2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FF97-228F-4D60-B44D-6357BFF1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B560A-4877-4D7D-A82C-69F5F8A10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3CEB8-0209-45B1-B1CE-FAFB6B92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1028-AB83-4862-A9AC-F185625898B1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894B7-D23A-4DEA-8106-96C5EA36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591E7-6B02-40FF-82FA-A340AFAA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75922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A281-A85B-4E59-B619-620345D4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5F615C-60D9-4595-A3DB-A17307A07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45E03-D9E9-4DD6-9C00-C5C9A8618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E81B5-9A88-45B8-9F99-7A199EC0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1028-AB83-4862-A9AC-F185625898B1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2DEDA-0A86-4980-9F25-919F3210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5038B-C405-489D-83AF-146B54DC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10306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CE5712-9682-460D-9706-95701BC6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E2E5D-967E-4CBA-8F26-600981FB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14107-124B-49FB-BD71-3388DD6AA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D1028-AB83-4862-A9AC-F185625898B1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6D63-D1A0-4032-B147-54EA03E2B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58EAD-417E-45EB-A56E-EC0AB0CAD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791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47025"/>
            <a:ext cx="8520600" cy="10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b="1" dirty="0">
                <a:highlight>
                  <a:srgbClr val="FF00FF"/>
                </a:highlight>
              </a:rPr>
              <a:t>Школска 2024/25. година</a:t>
            </a:r>
            <a:endParaRPr sz="2800" b="1" dirty="0">
              <a:highlight>
                <a:srgbClr val="FF00FF"/>
              </a:highlight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23400" y="1549225"/>
            <a:ext cx="85206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600" dirty="0">
                <a:highlight>
                  <a:srgbClr val="FF00FF"/>
                </a:highlight>
              </a:rPr>
              <a:t>Гимназија ’’Бора Станковић’’, Врање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3600" dirty="0">
              <a:highlight>
                <a:srgbClr val="EFEFE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600" dirty="0">
                <a:highlight>
                  <a:srgbClr val="FF00FF"/>
                </a:highlight>
              </a:rPr>
              <a:t>ПЛАН </a:t>
            </a:r>
            <a:r>
              <a:rPr lang="sr-Latn-RS" sz="3600" dirty="0">
                <a:highlight>
                  <a:srgbClr val="FF00FF"/>
                </a:highlight>
              </a:rPr>
              <a:t>  </a:t>
            </a:r>
            <a:r>
              <a:rPr lang="sr-Cyrl-RS" sz="3600" dirty="0">
                <a:highlight>
                  <a:srgbClr val="FF00FF"/>
                </a:highlight>
              </a:rPr>
              <a:t>УПИСА</a:t>
            </a:r>
            <a:endParaRPr sz="3600" dirty="0">
              <a:highlight>
                <a:srgbClr val="FF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86A14-FCFE-47D1-8880-381FAB178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1" y="2243425"/>
            <a:ext cx="2072398" cy="2900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Cyrl-RS" dirty="0"/>
              <a:t>	</a:t>
            </a:r>
            <a:r>
              <a:rPr lang="sr-Cyrl-RS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Пријемни испит полаже се 11. маја 2024.</a:t>
            </a:r>
            <a:endParaRPr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 припремна настава и консултације са професорима српског језика и књижевности, историје, ликовне и музичке културе почињу данас.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https://classroom.google.com/c/NjU2MzY3NzgzNjU3?cjc=4crnyuj</a:t>
            </a: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F77F0A-AC6D-4451-8A43-B442EC42D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87" y="2331284"/>
            <a:ext cx="192801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2407901-FE1F-4ECE-85E6-53D09FB85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43" y="2331284"/>
            <a:ext cx="1928020" cy="25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C92EEC5-FEA4-4057-A6C9-D3D6992B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0" y="2366209"/>
            <a:ext cx="1928020" cy="25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Cyrl-RS" dirty="0"/>
              <a:t>	</a:t>
            </a:r>
            <a:r>
              <a:rPr lang="sr-Cyrl-RS" sz="1800" b="1" dirty="0"/>
              <a:t>ДОБРО ДОШЛИ У ГИМНАЗИЈУ ’’БОРА СТАНКОВИЋ’’</a:t>
            </a:r>
            <a:endParaRPr sz="1800" b="1" dirty="0"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sr-Cyrl-R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sr-Cyrl-R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sr-Cyrl-R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sz="2800" b="1" dirty="0"/>
              <a:t>ВИДИМО СЕ У СЕПТЕМБРУ!</a:t>
            </a:r>
            <a:endParaRPr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E4491-2ABD-4B46-A6FA-4835319E6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942" y="1721232"/>
            <a:ext cx="4501029" cy="29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9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31443" y="553881"/>
            <a:ext cx="8520600" cy="926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СПЕЦИЈАЛИЗОВАНО ОДЕЉЕЊЕ ЗА УЧЕНИКЕ СА ПОСЕБНИМ СПОСОБНОСТИМА ЗА СЦЕНСКУ И АУДИО-ВИЗУЕЛНУ УМЕТНОСТ</a:t>
            </a:r>
            <a:br>
              <a:rPr lang="sr-Latn-RS" sz="18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8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(20 ученика)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480457"/>
            <a:ext cx="8520600" cy="2182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СПЕЦИЈАЛИЗОВАНО ОДЕЉЕЊЕ ЗА УЧЕНИКЕ СА ПОСЕБНИМ СПОСОБНОСТИМА ЗА РАЧУНАРСТВО И ИНФОРМАТИКУ (20 ученика)</a:t>
            </a:r>
            <a:endParaRPr lang="sr-Latn-RS" sz="1800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1800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1800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00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ДВА ОДЕЉЕЊА ДРУШТВЕНО-ЈЕЗИЧКОГ СМЕРА (</a:t>
            </a:r>
            <a:r>
              <a:rPr lang="sr-Latn-RS" sz="1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56</a:t>
            </a:r>
            <a:r>
              <a:rPr lang="sr-Cyrl-RS" sz="1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ученика)</a:t>
            </a:r>
            <a:endParaRPr lang="sr-Latn-RS" sz="1800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00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1800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00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1800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00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ТРИ ОДЕЉЕЊА ПРИРОДНО-МАТЕМАТИЧКОГ СМЕРА (</a:t>
            </a:r>
            <a:r>
              <a:rPr lang="sr-Latn-RS" sz="1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84</a:t>
            </a:r>
            <a:r>
              <a:rPr lang="sr-Cyrl-RS" sz="1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ученика)</a:t>
            </a:r>
            <a:endParaRPr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6C1A9-2931-4ABB-AC24-9100347C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514" y="3663045"/>
            <a:ext cx="2002971" cy="15022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6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СПЕЦИЈАЛИЗОВАНО ОДЕЉЕЊЕ ЗА УЧЕНИКЕ СА ПОСЕБНИМ СПОСОБНОСТИМА ЗА СЦЕНСКУ И АУДИО-ВИЗУЕЛНУ УМЕТНОСТ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dirty="0">
                <a:solidFill>
                  <a:schemeClr val="dk1"/>
                </a:solidFill>
                <a:highlight>
                  <a:srgbClr val="FF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ПРЕДНОСТИ: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развијање стваралачког мишљења уз примену нових технологија и одговоран однос према очувању културне баштине,</a:t>
            </a:r>
            <a:endParaRPr lang="sr-Cyrl-RS" sz="1800" b="0" i="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 припремљеност за наставак образовања – студирање на различитим одсецима уметничких факултета, без ускраћивања проходности на студијске програме из сродних или сасвим других области,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број ученика, као и у осталим специјализованим гимназијским одељењима је 20, а већи део наставе уметничких предмета одвија се у групама од по максимално 10 ученика. 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119743"/>
            <a:ext cx="8520600" cy="500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Cyrl-R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великој мери ослањају се на савремену технологију и електронске уџбенике.  </a:t>
            </a:r>
            <a:r>
              <a:rPr lang="sr-Cyrl-RS" dirty="0"/>
              <a:t>	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620486"/>
            <a:ext cx="8520600" cy="3037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70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sr-Cyrl-R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</a:t>
            </a:r>
            <a:r>
              <a:rPr lang="ru-RU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онтинуирано се укључују у културно-уметничка дешавања кроз организоване и вођене обиласке институција културе и уметности.</a:t>
            </a:r>
          </a:p>
          <a:p>
            <a:pPr marL="2413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наставе и учења предмета Аудио-визуелне уметности и Сценске уметности су усклађени са програмима осталих предмета чији садржаји ученицима могу да представљају полазишта за креативни рад.</a:t>
            </a:r>
          </a:p>
          <a:p>
            <a:pPr marL="2413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ружају креативни простор и подршку у области позоришних дисциплина, медија, филмске уметности, различитих аудио-визуелних форми, видео игара, интернета</a:t>
            </a:r>
            <a:r>
              <a:rPr lang="sr-Cyrl-RS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276951-72C2-4A1F-91C2-4E7E829C0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87" y="3068339"/>
            <a:ext cx="2514599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6E8AAE1-E590-48FA-B4C3-413CF4AEE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46" y="3069212"/>
            <a:ext cx="2514599" cy="18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CD7A1B2-6CF2-4B86-9AFE-774199A4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6" y="3137806"/>
            <a:ext cx="2515766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46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Cyrl-RS" sz="1800" b="0" i="0" dirty="0">
                <a:solidFill>
                  <a:srgbClr val="333333"/>
                </a:solidFill>
                <a:effectLst/>
                <a:latin typeface="OrtoRNIDS"/>
              </a:rPr>
              <a:t>- </a:t>
            </a:r>
            <a:r>
              <a:rPr lang="sr-Cyrl-RS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Развијају 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креативност, комуникацијске вештине, индивидуално и тимско осмишљавање, планирање, припрему и реализацију сопствених  уметничких пројеката у све широј области креативних индустрија.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dirty="0"/>
              <a:t>	</a:t>
            </a:r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87900" y="1437406"/>
            <a:ext cx="8520600" cy="3131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·</a:t>
            </a:r>
            <a:endParaRPr lang="sr-Cyrl-RS" sz="1200" dirty="0">
              <a:solidFill>
                <a:schemeClr val="dk1"/>
              </a:solidFill>
            </a:endParaRPr>
          </a:p>
          <a:p>
            <a:pPr marL="5270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sr-Cyrl-RS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азвијају одговоран однос према очувању културне баштине свог и других народа и етничких заједница</a:t>
            </a:r>
            <a:r>
              <a:rPr lang="sr-Latn-RS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ченици на афирмативан начин исказују свој идентитет и поштују друге културе и традиције доприносећи промоцији сопственог наслеђа, као и интеркултуралности у друштву.</a:t>
            </a:r>
          </a:p>
          <a:p>
            <a:pPr marL="2413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2A07EA-46D4-48FC-A398-FFE9C10E3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32" y="2927031"/>
            <a:ext cx="3710347" cy="20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7992EE-3E70-424B-8527-F9DF8FAF2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6" y="2927031"/>
            <a:ext cx="2974521" cy="19801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142413"/>
            <a:ext cx="4513890" cy="99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Cyrl-RS" dirty="0"/>
              <a:t>	</a:t>
            </a:r>
            <a:r>
              <a:rPr lang="sr-Cyrl-RS" sz="2400" dirty="0"/>
              <a:t> </a:t>
            </a:r>
            <a:r>
              <a:rPr lang="sr-Cyrl-RS" dirty="0"/>
              <a:t>		</a:t>
            </a:r>
            <a:endParaRPr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29919"/>
            <a:ext cx="8520600" cy="2569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sr-Cyrl-RS" b="1" dirty="0">
                <a:solidFill>
                  <a:schemeClr val="dk1"/>
                </a:solidFill>
                <a:highlight>
                  <a:srgbClr val="FF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СЦЕНСКА УМЕТНОСТ</a:t>
            </a:r>
            <a:r>
              <a:rPr lang="ru-RU" b="1" i="0" dirty="0">
                <a:solidFill>
                  <a:srgbClr val="333333"/>
                </a:solidFill>
                <a:effectLst/>
                <a:highlight>
                  <a:srgbClr val="FF00FF"/>
                </a:highlight>
                <a:latin typeface="OrtoRNIDS"/>
              </a:rPr>
              <a:t> </a:t>
            </a:r>
          </a:p>
          <a:p>
            <a:pPr marL="4699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solidFill>
                  <a:srgbClr val="333333"/>
                </a:solidFill>
                <a:latin typeface="OrtoRNIDS"/>
                <a:cs typeface="Times New Roman" panose="02020603050405020304" pitchFamily="18" charset="0"/>
              </a:rPr>
              <a:t>-    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разумевање специфичног сценског језика и изражавања, </a:t>
            </a: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п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рофесија: редитељ, глумац, драматург, костимограф, сценограф, </a:t>
            </a:r>
          </a:p>
          <a:p>
            <a:pPr marL="4699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 употреба светла на сцени, </a:t>
            </a:r>
          </a:p>
          <a:p>
            <a:pPr marL="7556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и однос према публици,</a:t>
            </a:r>
          </a:p>
          <a:p>
            <a:pPr marL="7556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тимски рад при креирању сцена, уз примену елемената сценског изражавања кроз покрет, глас, реч, анимацију објеката (луткарство, театар сенки и др.).</a:t>
            </a:r>
          </a:p>
          <a:p>
            <a:pPr marL="7556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часовима теорије и вежби изучавају елементе и структуру драмског дела, унапређују сопствену културу и вештину говора и невербалног изражавања.</a:t>
            </a:r>
          </a:p>
          <a:p>
            <a:pPr marL="7556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Настава је у корелацији са предметом Аудио-визуелне 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OrtoRNIDS"/>
              </a:rPr>
              <a:t>уметности.</a:t>
            </a:r>
            <a:endParaRPr lang="sr-Cyrl-R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sr-Cyrl-R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sr-Cyrl-R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sr-Cyrl-R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DC38372-7F77-4AAE-B121-95F9AD9E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80" y="2835161"/>
            <a:ext cx="2895146" cy="20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7D0CB84-1EF6-4FB0-9164-685751AA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5" y="2699657"/>
            <a:ext cx="1725776" cy="24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45C26A-5102-47AF-B8A2-E92EA5C83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998" y="2835161"/>
            <a:ext cx="1587527" cy="2245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60F66B-8C99-4B52-85F7-27203784A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185" y="2798705"/>
            <a:ext cx="1582419" cy="22457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4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r-Cyrl-RS" dirty="0"/>
              <a:t>		</a:t>
            </a:r>
            <a:r>
              <a:rPr lang="sr-Cyrl-RS" sz="1800" b="1" dirty="0">
                <a:solidFill>
                  <a:schemeClr val="dk1"/>
                </a:solidFill>
                <a:highlight>
                  <a:srgbClr val="FF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АУДИО-ВИЗУЕЛНА УМЕТНОСТ </a:t>
            </a:r>
            <a:br>
              <a:rPr lang="sr-Cyrl-R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574625"/>
            <a:ext cx="8520600" cy="2919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Cyrl-RS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К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 теоретски рад и велики број практичних вежби уче о структури и врстама филмских и ТВ уметничких форми и занимања, појмовима филмског и ТВ језика, различитим облицима наратива аудио-визуелног изражавања, видео спотовима, креирању видео игара, скицама за сторибордове, композицији фотографије и кадра, сарадњи унутар екипе. </a:t>
            </a:r>
          </a:p>
          <a:p>
            <a:pPr marL="5270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Користе се одабрани уређаји, опрема, платформе и апликативни програми.</a:t>
            </a:r>
          </a:p>
          <a:p>
            <a:pPr marL="5270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Стварају мала уметничка дела кроз креативне вежбе, задатке и пројекте (стварају профил измишљеног јунака, причају причу кроз сет кадрираних фотографија, снимају кратки документарац о јунаку који их мотивише), пореде и анализирају уметничк</a:t>
            </a:r>
            <a:r>
              <a:rPr lang="sr-Latn-RS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остварења настал</a:t>
            </a:r>
            <a:r>
              <a:rPr lang="sr-Latn-RS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различитим медијима.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B7ADD95-3A99-45D6-971F-A1610456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57" y="3234123"/>
            <a:ext cx="1506214" cy="20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5E41396-B2D6-4538-B8A3-51ABF576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24" y="3234123"/>
            <a:ext cx="2413972" cy="180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13224A2-B0CA-45C9-A8F3-F382CC62A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24" y="3171327"/>
            <a:ext cx="2581502" cy="19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5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Cyrl-RS" dirty="0"/>
              <a:t>			</a:t>
            </a:r>
            <a:endParaRPr dirty="0"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819806"/>
            <a:ext cx="8520600" cy="3748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lang="sr-Cyrl-RS"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C755F-BB14-5CE2-E1C8-05757E6BE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0"/>
            <a:ext cx="8520600" cy="51556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Cyrl-RS" dirty="0"/>
              <a:t>			</a:t>
            </a:r>
            <a:r>
              <a:rPr lang="sr-Cyrl-RS" dirty="0">
                <a:highlight>
                  <a:srgbClr val="FF00FF"/>
                </a:highlight>
              </a:rPr>
              <a:t>ПРИЈЕМНИ ИСПИТ</a:t>
            </a:r>
            <a:endParaRPr dirty="0">
              <a:highlight>
                <a:srgbClr val="FF00FF"/>
              </a:highlight>
            </a:endParaRPr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2345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полаже пријемни испит на коме решава тест из опште културе.</a:t>
            </a:r>
          </a:p>
          <a:p>
            <a:pPr algn="just"/>
            <a:endParaRPr lang="ru-RU" sz="18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 садржи питања са средњег и напредног нивоа из предмета српски језик и књижевност, ликовна култура, музичка култура и историја. За припрему  се могу користити уџбеници из ових предмета.</a:t>
            </a:r>
          </a:p>
          <a:p>
            <a:pPr algn="just"/>
            <a:endParaRPr lang="ru-RU" sz="18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 ову литературу, кандидати се могу квалитетно припремити за полагање пријемног испита редовним праћењем домаћих и светских догађаја и остварења из области културе и уметности.</a:t>
            </a:r>
          </a:p>
          <a:p>
            <a:pPr marL="114300" indent="0" algn="just">
              <a:buNone/>
            </a:pPr>
            <a:endParaRPr lang="ru-RU" sz="18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452770-F612-4E2D-8EC2-7FDA9E35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7" y="3363686"/>
            <a:ext cx="2977470" cy="19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613AA9A-6972-4D47-9C5E-1C91A0F3F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5" y="3363686"/>
            <a:ext cx="2712131" cy="203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656</Words>
  <Application>Microsoft Office PowerPoint</Application>
  <PresentationFormat>On-screen Show (16:9)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OrtoRNIDS</vt:lpstr>
      <vt:lpstr>Times New Roman</vt:lpstr>
      <vt:lpstr>Office Theme</vt:lpstr>
      <vt:lpstr>Школска 2024/25. година</vt:lpstr>
      <vt:lpstr>СПЕЦИЈАЛИЗОВАНО ОДЕЉЕЊЕ ЗА УЧЕНИКЕ СА ПОСЕБНИМ СПОСОБНОСТИМА ЗА СЦЕНСКУ И АУДИО-ВИЗУЕЛНУ УМЕТНОСТ  (20 ученика)</vt:lpstr>
      <vt:lpstr>СПЕЦИЈАЛИЗОВАНО ОДЕЉЕЊЕ ЗА УЧЕНИКЕ СА ПОСЕБНИМ СПОСОБНОСТИМА ЗА СЦЕНСКУ И АУДИО-ВИЗУЕЛНУ УМЕТНОСТ</vt:lpstr>
      <vt:lpstr>    - У великој мери ослањају се на савремену технологију и електронске уџбенике.   </vt:lpstr>
      <vt:lpstr>- Развијају креативност, комуникацијске вештине, индивидуално и тимско осмишљавање, планирање, припрему и реализацију сопствених  уметничких пројеката у све широј области креативних индустрија.   </vt:lpstr>
      <vt:lpstr>    </vt:lpstr>
      <vt:lpstr>  АУДИО-ВИЗУЕЛНА УМЕТНОСТ  </vt:lpstr>
      <vt:lpstr>   </vt:lpstr>
      <vt:lpstr>   ПРИЈЕМНИ ИСПИТ</vt:lpstr>
      <vt:lpstr> Пријемни испит полаже се 11. маја 2024.</vt:lpstr>
      <vt:lpstr> ДОБРО ДОШЛИ У ГИМНАЗИЈУ ’’БОРА СТАНКОВИЋ’’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 КАРЕЊИНА</dc:title>
  <dc:creator>Korisnik</dc:creator>
  <cp:lastModifiedBy>Korisnik</cp:lastModifiedBy>
  <cp:revision>35</cp:revision>
  <dcterms:modified xsi:type="dcterms:W3CDTF">2024-04-06T10:18:08Z</dcterms:modified>
</cp:coreProperties>
</file>